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
  </p:handoutMasterIdLst>
  <p:sldIdLst>
    <p:sldId id="256" r:id="rId2"/>
    <p:sldId id="257" r:id="rId3"/>
    <p:sldId id="265" r:id="rId4"/>
    <p:sldId id="260" r:id="rId5"/>
    <p:sldId id="258" r:id="rId6"/>
    <p:sldId id="259" r:id="rId7"/>
    <p:sldId id="261"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p:scale>
          <a:sx n="76" d="100"/>
          <a:sy n="76" d="100"/>
        </p:scale>
        <p:origin x="-278" y="-163"/>
      </p:cViewPr>
      <p:guideLst>
        <p:guide orient="horz" pos="2160"/>
        <p:guide pos="2880"/>
      </p:guideLst>
    </p:cSldViewPr>
  </p:slideViewPr>
  <p:outlineViewPr>
    <p:cViewPr>
      <p:scale>
        <a:sx n="33" d="100"/>
        <a:sy n="33" d="100"/>
      </p:scale>
      <p:origin x="0" y="6595"/>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4" d="100"/>
          <a:sy n="64" d="100"/>
        </p:scale>
        <p:origin x="-1555" y="-6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CB74381-7DBC-4F1A-B238-F34AF841EC2C}" type="datetimeFigureOut">
              <a:rPr lang="en-US" smtClean="0"/>
              <a:t>06/05/2014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1B4528-E3A4-4142-8724-8FCDABD723B7}" type="slidenum">
              <a:rPr lang="en-US" smtClean="0"/>
              <a:t>‹#›</a:t>
            </a:fld>
            <a:endParaRPr lang="en-US"/>
          </a:p>
        </p:txBody>
      </p:sp>
    </p:spTree>
    <p:extLst>
      <p:ext uri="{BB962C8B-B14F-4D97-AF65-F5344CB8AC3E}">
        <p14:creationId xmlns:p14="http://schemas.microsoft.com/office/powerpoint/2010/main" val="35755783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5E0722-4ACB-4F19-8666-FCF18F7ED39F}" type="datetimeFigureOut">
              <a:rPr lang="en-US" smtClean="0"/>
              <a:pPr/>
              <a:t>06/05/2014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8EB25E-DED1-475E-BB5E-FDEBA242820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5E0722-4ACB-4F19-8666-FCF18F7ED39F}" type="datetimeFigureOut">
              <a:rPr lang="en-US" smtClean="0"/>
              <a:pPr/>
              <a:t>06/05/2014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8EB25E-DED1-475E-BB5E-FDEBA242820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743200"/>
            <a:ext cx="7543800" cy="1676400"/>
          </a:xfrm>
        </p:spPr>
        <p:txBody>
          <a:bodyPr>
            <a:normAutofit/>
          </a:bodyPr>
          <a:lstStyle/>
          <a:p>
            <a:r>
              <a:rPr lang="en-US" sz="6000" dirty="0" smtClean="0"/>
              <a:t>OFAC Questionnaire</a:t>
            </a:r>
            <a:endParaRPr lang="en-US" sz="6000" dirty="0"/>
          </a:p>
        </p:txBody>
      </p:sp>
      <p:sp>
        <p:nvSpPr>
          <p:cNvPr id="3" name="Subtitle 2"/>
          <p:cNvSpPr>
            <a:spLocks noGrp="1"/>
          </p:cNvSpPr>
          <p:nvPr>
            <p:ph type="subTitle" idx="1"/>
          </p:nvPr>
        </p:nvSpPr>
        <p:spPr>
          <a:xfrm>
            <a:off x="1371600" y="4800600"/>
            <a:ext cx="6400800" cy="838200"/>
          </a:xfrm>
        </p:spPr>
        <p:txBody>
          <a:bodyPr>
            <a:normAutofit fontScale="85000" lnSpcReduction="20000"/>
          </a:bodyPr>
          <a:lstStyle/>
          <a:p>
            <a:r>
              <a:rPr lang="en-US" dirty="0" smtClean="0">
                <a:solidFill>
                  <a:schemeClr val="tx1">
                    <a:lumMod val="65000"/>
                    <a:lumOff val="35000"/>
                  </a:schemeClr>
                </a:solidFill>
              </a:rPr>
              <a:t>PPIA Annual Meeting</a:t>
            </a:r>
          </a:p>
          <a:p>
            <a:r>
              <a:rPr lang="en-US" dirty="0" smtClean="0">
                <a:solidFill>
                  <a:schemeClr val="tx1">
                    <a:lumMod val="65000"/>
                    <a:lumOff val="35000"/>
                  </a:schemeClr>
                </a:solidFill>
              </a:rPr>
              <a:t>June 11, 2014</a:t>
            </a:r>
            <a:endParaRPr lang="en-US" dirty="0">
              <a:solidFill>
                <a:schemeClr val="tx1">
                  <a:lumMod val="65000"/>
                  <a:lumOff val="35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838200"/>
            <a:ext cx="4629150"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OFAC Subcommittee</a:t>
            </a:r>
            <a:endParaRPr lang="en-US" dirty="0"/>
          </a:p>
        </p:txBody>
      </p:sp>
      <p:sp>
        <p:nvSpPr>
          <p:cNvPr id="3" name="Content Placeholder 2"/>
          <p:cNvSpPr>
            <a:spLocks noGrp="1"/>
          </p:cNvSpPr>
          <p:nvPr>
            <p:ph idx="1"/>
          </p:nvPr>
        </p:nvSpPr>
        <p:spPr/>
        <p:txBody>
          <a:bodyPr/>
          <a:lstStyle/>
          <a:p>
            <a:r>
              <a:rPr lang="en-US" dirty="0" smtClean="0"/>
              <a:t>Amy Judd, </a:t>
            </a:r>
            <a:r>
              <a:rPr lang="en-US" dirty="0" err="1" smtClean="0"/>
              <a:t>AllianceBernstein</a:t>
            </a:r>
            <a:endParaRPr lang="en-US" dirty="0" smtClean="0"/>
          </a:p>
          <a:p>
            <a:endParaRPr lang="en-US" dirty="0" smtClean="0"/>
          </a:p>
          <a:p>
            <a:r>
              <a:rPr lang="en-US" dirty="0" smtClean="0"/>
              <a:t>T.J.  Flanagan, Guggenheim</a:t>
            </a:r>
          </a:p>
          <a:p>
            <a:endParaRPr lang="en-US" dirty="0"/>
          </a:p>
          <a:p>
            <a:r>
              <a:rPr lang="en-US" dirty="0" smtClean="0"/>
              <a:t>Sasha </a:t>
            </a:r>
            <a:r>
              <a:rPr lang="en-US" dirty="0" err="1" smtClean="0"/>
              <a:t>Kamper</a:t>
            </a:r>
            <a:r>
              <a:rPr lang="en-US" dirty="0" smtClean="0"/>
              <a:t>, Principal</a:t>
            </a:r>
          </a:p>
          <a:p>
            <a:endParaRPr lang="en-US" dirty="0"/>
          </a:p>
          <a:p>
            <a:r>
              <a:rPr lang="en-US" dirty="0" smtClean="0"/>
              <a:t>New Member:  Scott Horton, AIG (Legal)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OFAC-type Questions Important?</a:t>
            </a:r>
            <a:endParaRPr lang="en-US" dirty="0"/>
          </a:p>
        </p:txBody>
      </p:sp>
      <p:sp>
        <p:nvSpPr>
          <p:cNvPr id="3" name="Content Placeholder 2"/>
          <p:cNvSpPr>
            <a:spLocks noGrp="1"/>
          </p:cNvSpPr>
          <p:nvPr>
            <p:ph idx="1"/>
          </p:nvPr>
        </p:nvSpPr>
        <p:spPr/>
        <p:txBody>
          <a:bodyPr>
            <a:normAutofit fontScale="55000" lnSpcReduction="20000"/>
          </a:bodyPr>
          <a:lstStyle/>
          <a:p>
            <a:endParaRPr lang="en-US" dirty="0" smtClean="0"/>
          </a:p>
          <a:p>
            <a:r>
              <a:rPr lang="en-US" dirty="0" smtClean="0"/>
              <a:t>US law requires all “U.S. persons” to comply with economic sanctions, which are administered and enforced by OFAC.</a:t>
            </a:r>
          </a:p>
          <a:p>
            <a:endParaRPr lang="en-US" dirty="0" smtClean="0"/>
          </a:p>
          <a:p>
            <a:r>
              <a:rPr lang="en-US" dirty="0" smtClean="0"/>
              <a:t>OFAC violations can result in costly civil penalties and severe reputational harm</a:t>
            </a:r>
          </a:p>
          <a:p>
            <a:endParaRPr lang="en-US" dirty="0" smtClean="0"/>
          </a:p>
          <a:p>
            <a:r>
              <a:rPr lang="en-US" dirty="0" smtClean="0"/>
              <a:t>Willful violations of OFAC can lead to criminal penalties, including possible jail time</a:t>
            </a:r>
          </a:p>
          <a:p>
            <a:endParaRPr lang="en-US" dirty="0" smtClean="0"/>
          </a:p>
          <a:p>
            <a:r>
              <a:rPr lang="en-US" dirty="0" smtClean="0"/>
              <a:t>Some activist shareholders will not invest in companies which conduct business with certain sanctions target, and the SEC has expressed the view that any amount of business with certain sanctioned countries could be material.</a:t>
            </a:r>
          </a:p>
          <a:p>
            <a:endParaRPr lang="en-US" dirty="0" smtClean="0"/>
          </a:p>
          <a:p>
            <a:r>
              <a:rPr lang="en-US" dirty="0" smtClean="0"/>
              <a:t>Certain states prohibit conducting business with companies which do business with certain sanctions targets, even where such business is permitted by U.S. law</a:t>
            </a:r>
          </a:p>
          <a:p>
            <a:endParaRPr lang="en-US" dirty="0" smtClean="0"/>
          </a:p>
          <a:p>
            <a:r>
              <a:rPr lang="en-US" dirty="0" smtClean="0"/>
              <a:t>In certain states, regulators could treat investments in borrowers with OFAC issues as a non-admitted assets</a:t>
            </a:r>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Drafting Process—1</a:t>
            </a:r>
            <a:r>
              <a:rPr lang="en-US" baseline="30000" dirty="0" smtClean="0"/>
              <a:t>st</a:t>
            </a:r>
            <a:r>
              <a:rPr lang="en-US" dirty="0" smtClean="0"/>
              <a:t> Draft</a:t>
            </a:r>
            <a:endParaRPr lang="en-US" dirty="0"/>
          </a:p>
        </p:txBody>
      </p:sp>
      <p:sp>
        <p:nvSpPr>
          <p:cNvPr id="3" name="Content Placeholder 2"/>
          <p:cNvSpPr>
            <a:spLocks noGrp="1"/>
          </p:cNvSpPr>
          <p:nvPr>
            <p:ph idx="1"/>
          </p:nvPr>
        </p:nvSpPr>
        <p:spPr/>
        <p:txBody>
          <a:bodyPr>
            <a:noAutofit/>
          </a:bodyPr>
          <a:lstStyle/>
          <a:p>
            <a:r>
              <a:rPr lang="en-US" sz="2200" dirty="0" smtClean="0"/>
              <a:t>Started with </a:t>
            </a:r>
            <a:r>
              <a:rPr lang="en-US" sz="2200" dirty="0" err="1" smtClean="0"/>
              <a:t>AllianceBernstein’s</a:t>
            </a:r>
            <a:r>
              <a:rPr lang="en-US" sz="2200" dirty="0" smtClean="0"/>
              <a:t> basic list of questions</a:t>
            </a:r>
          </a:p>
          <a:p>
            <a:endParaRPr lang="en-US" sz="2200" dirty="0" smtClean="0"/>
          </a:p>
          <a:p>
            <a:r>
              <a:rPr lang="en-US" sz="2200" dirty="0" smtClean="0"/>
              <a:t>Principal’s internal OFAC counsel commented and added material</a:t>
            </a:r>
          </a:p>
          <a:p>
            <a:pPr lvl="1">
              <a:buFont typeface="Arial" pitchFamily="34" charset="0"/>
              <a:buChar char="•"/>
            </a:pPr>
            <a:endParaRPr lang="en-US" sz="2200" dirty="0" smtClean="0"/>
          </a:p>
          <a:p>
            <a:r>
              <a:rPr lang="en-US" sz="2200" dirty="0" smtClean="0"/>
              <a:t>A revised document and sent to Bingham’s OFAC counsel for comment</a:t>
            </a:r>
          </a:p>
          <a:p>
            <a:pPr lvl="1">
              <a:buFont typeface="Arial" pitchFamily="34" charset="0"/>
              <a:buChar char="•"/>
            </a:pPr>
            <a:endParaRPr lang="en-US" sz="2200" dirty="0" smtClean="0"/>
          </a:p>
          <a:p>
            <a:r>
              <a:rPr lang="en-US" sz="2200" dirty="0" smtClean="0"/>
              <a:t>After incorporating Bingham’s suggested changes, then sent broadly to PPIA and ACIC for comment (Jan-’14 &amp; Mar-’14, respectively)</a:t>
            </a:r>
          </a:p>
          <a:p>
            <a:endParaRPr lang="en-US" sz="2200" dirty="0" smtClean="0"/>
          </a:p>
          <a:p>
            <a:r>
              <a:rPr lang="en-US" sz="2200" dirty="0" smtClean="0"/>
              <a:t>Received feedback from about half a dozen shops, including comments from both legal and business people</a:t>
            </a:r>
            <a:endParaRPr lang="en-US"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Drafting Process—2</a:t>
            </a:r>
            <a:r>
              <a:rPr lang="en-US" baseline="30000" dirty="0" smtClean="0"/>
              <a:t>nd</a:t>
            </a:r>
            <a:r>
              <a:rPr lang="en-US" dirty="0" smtClean="0"/>
              <a:t> Draft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Subcommittee formed with Amy and TJ joining on board</a:t>
            </a:r>
          </a:p>
          <a:p>
            <a:endParaRPr lang="en-US" dirty="0" smtClean="0"/>
          </a:p>
          <a:p>
            <a:r>
              <a:rPr lang="en-US" dirty="0" smtClean="0"/>
              <a:t>Reworked the document to encompass almost all suggestions made by PPIA and ACIC members</a:t>
            </a:r>
          </a:p>
          <a:p>
            <a:pPr lvl="1">
              <a:buFont typeface="Arial" pitchFamily="34" charset="0"/>
              <a:buChar char="•"/>
            </a:pPr>
            <a:endParaRPr lang="en-US" dirty="0" smtClean="0"/>
          </a:p>
          <a:p>
            <a:r>
              <a:rPr lang="en-US" dirty="0" smtClean="0"/>
              <a:t>Added Definitions section and broke document into two distinct parts to reduce length </a:t>
            </a:r>
          </a:p>
          <a:p>
            <a:pPr lvl="1"/>
            <a:r>
              <a:rPr lang="en-US" dirty="0"/>
              <a:t>Q</a:t>
            </a:r>
            <a:r>
              <a:rPr lang="en-US" dirty="0" smtClean="0"/>
              <a:t>uestionnaire for borrowers</a:t>
            </a:r>
          </a:p>
          <a:p>
            <a:pPr lvl="1"/>
            <a:r>
              <a:rPr lang="en-US" dirty="0"/>
              <a:t>E</a:t>
            </a:r>
            <a:r>
              <a:rPr lang="en-US" dirty="0" smtClean="0"/>
              <a:t>ducational/reference material for investors</a:t>
            </a:r>
          </a:p>
          <a:p>
            <a:pPr lvl="1">
              <a:buFont typeface="Arial" pitchFamily="34" charset="0"/>
              <a:buChar char="•"/>
            </a:pPr>
            <a:endParaRPr lang="en-US" dirty="0" smtClean="0"/>
          </a:p>
          <a:p>
            <a:r>
              <a:rPr lang="en-US" dirty="0" smtClean="0"/>
              <a:t>Sent the 2</a:t>
            </a:r>
            <a:r>
              <a:rPr lang="en-US" baseline="30000" dirty="0" smtClean="0"/>
              <a:t>nd</a:t>
            </a:r>
            <a:r>
              <a:rPr lang="en-US" dirty="0" smtClean="0"/>
              <a:t> draft out to PPIA and ACIC for comment (May-’14)</a:t>
            </a:r>
          </a:p>
          <a:p>
            <a:endParaRPr lang="en-US" dirty="0" smtClean="0"/>
          </a:p>
          <a:p>
            <a:r>
              <a:rPr lang="en-US" dirty="0" smtClean="0"/>
              <a:t>Have received additional feedback from a couple shops.  AIG’s OFAC legal expert has offered help from here.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 Summary</a:t>
            </a:r>
            <a:endParaRPr lang="en-US" dirty="0"/>
          </a:p>
        </p:txBody>
      </p:sp>
      <p:sp>
        <p:nvSpPr>
          <p:cNvPr id="3" name="Content Placeholder 2"/>
          <p:cNvSpPr>
            <a:spLocks noGrp="1"/>
          </p:cNvSpPr>
          <p:nvPr>
            <p:ph idx="1"/>
          </p:nvPr>
        </p:nvSpPr>
        <p:spPr/>
        <p:txBody>
          <a:bodyPr>
            <a:normAutofit fontScale="77500" lnSpcReduction="20000"/>
          </a:bodyPr>
          <a:lstStyle/>
          <a:p>
            <a:r>
              <a:rPr lang="en-US" sz="3600" dirty="0" smtClean="0"/>
              <a:t>Questionnaire’s purpose</a:t>
            </a:r>
            <a:r>
              <a:rPr lang="en-US" sz="3800" dirty="0" smtClean="0"/>
              <a:t>:  </a:t>
            </a:r>
          </a:p>
          <a:p>
            <a:pPr lvl="1"/>
            <a:r>
              <a:rPr lang="en-US" dirty="0" smtClean="0"/>
              <a:t>To gain information regarding the business activities of a borrower</a:t>
            </a:r>
          </a:p>
          <a:p>
            <a:pPr lvl="1"/>
            <a:endParaRPr lang="en-US" sz="1100" dirty="0" smtClean="0"/>
          </a:p>
          <a:p>
            <a:pPr lvl="1"/>
            <a:r>
              <a:rPr lang="en-US" dirty="0" smtClean="0"/>
              <a:t>To help you determine whether the borrower deals with certain parties or countries (or </a:t>
            </a:r>
            <a:r>
              <a:rPr lang="en-US" dirty="0"/>
              <a:t>e</a:t>
            </a:r>
            <a:r>
              <a:rPr lang="en-US" dirty="0" smtClean="0"/>
              <a:t>ngages in certain activities) that are problematic due to sanctions</a:t>
            </a:r>
          </a:p>
          <a:p>
            <a:endParaRPr lang="en-US" dirty="0" smtClean="0"/>
          </a:p>
          <a:p>
            <a:r>
              <a:rPr lang="en-US" sz="3600" dirty="0" smtClean="0"/>
              <a:t>Questions</a:t>
            </a:r>
            <a:r>
              <a:rPr lang="en-US" dirty="0" smtClean="0"/>
              <a:t> on sanctions and inquiries</a:t>
            </a:r>
          </a:p>
          <a:p>
            <a:pPr>
              <a:buNone/>
            </a:pPr>
            <a:r>
              <a:rPr lang="en-US" sz="2600" dirty="0"/>
              <a:t>	</a:t>
            </a:r>
            <a:r>
              <a:rPr lang="en-US" sz="2800" dirty="0" smtClean="0"/>
              <a:t>-  Dealings with SDN/FSE Listings (Any such dealings would </a:t>
            </a:r>
          </a:p>
          <a:p>
            <a:pPr>
              <a:buNone/>
            </a:pPr>
            <a:r>
              <a:rPr lang="en-US" sz="2800" dirty="0"/>
              <a:t> </a:t>
            </a:r>
            <a:r>
              <a:rPr lang="en-US" sz="2800" dirty="0" smtClean="0"/>
              <a:t>        represent a non-starter for most purchasers, as U.S. persons may   </a:t>
            </a:r>
          </a:p>
          <a:p>
            <a:pPr>
              <a:buNone/>
            </a:pPr>
            <a:r>
              <a:rPr lang="en-US" sz="2800" dirty="0"/>
              <a:t> </a:t>
            </a:r>
            <a:r>
              <a:rPr lang="en-US" sz="2800" dirty="0" smtClean="0"/>
              <a:t>        not facilitate a third party’s dealings with sanctioned parties)</a:t>
            </a:r>
          </a:p>
          <a:p>
            <a:pPr>
              <a:buNone/>
            </a:pPr>
            <a:endParaRPr lang="en-US" sz="1000" dirty="0" smtClean="0"/>
          </a:p>
          <a:p>
            <a:pPr>
              <a:buNone/>
            </a:pPr>
            <a:r>
              <a:rPr lang="en-US" sz="2800" dirty="0"/>
              <a:t>	</a:t>
            </a:r>
            <a:r>
              <a:rPr lang="en-US" sz="2800" dirty="0" smtClean="0"/>
              <a:t>-  Government inquiries or public accusations of wrong-doing</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 Summary (cont.)</a:t>
            </a:r>
            <a:endParaRPr lang="en-US" dirty="0"/>
          </a:p>
        </p:txBody>
      </p:sp>
      <p:sp>
        <p:nvSpPr>
          <p:cNvPr id="3" name="Content Placeholder 2"/>
          <p:cNvSpPr>
            <a:spLocks noGrp="1"/>
          </p:cNvSpPr>
          <p:nvPr>
            <p:ph idx="1"/>
          </p:nvPr>
        </p:nvSpPr>
        <p:spPr/>
        <p:txBody>
          <a:bodyPr>
            <a:normAutofit fontScale="62500" lnSpcReduction="20000"/>
          </a:bodyPr>
          <a:lstStyle/>
          <a:p>
            <a:r>
              <a:rPr lang="en-US" sz="3800" dirty="0"/>
              <a:t>Sensitive Country questions</a:t>
            </a:r>
          </a:p>
          <a:p>
            <a:pPr lvl="1"/>
            <a:r>
              <a:rPr lang="en-US" sz="3100" dirty="0"/>
              <a:t>Dealings with some </a:t>
            </a:r>
            <a:r>
              <a:rPr lang="en-US" sz="3100" dirty="0" smtClean="0"/>
              <a:t>countries, </a:t>
            </a:r>
            <a:r>
              <a:rPr lang="en-US" sz="3100" dirty="0"/>
              <a:t>which are subject to comprehensive </a:t>
            </a:r>
            <a:r>
              <a:rPr lang="en-US" sz="3100" dirty="0" smtClean="0"/>
              <a:t>sanctions, </a:t>
            </a:r>
            <a:r>
              <a:rPr lang="en-US" sz="3100" dirty="0"/>
              <a:t>would represent a non-starter for most purchasers</a:t>
            </a:r>
          </a:p>
          <a:p>
            <a:pPr lvl="1"/>
            <a:r>
              <a:rPr lang="en-US" sz="3100" dirty="0"/>
              <a:t>Dealings with other countries which, although not subject to comprehensive sanctions, could be potentially problematic</a:t>
            </a:r>
          </a:p>
          <a:p>
            <a:pPr lvl="1"/>
            <a:r>
              <a:rPr lang="en-US" sz="3100" dirty="0"/>
              <a:t>If Sensitive Country activity is disclosed, then additional questions solicit more detailed information</a:t>
            </a:r>
          </a:p>
          <a:p>
            <a:endParaRPr lang="en-US" dirty="0" smtClean="0"/>
          </a:p>
          <a:p>
            <a:r>
              <a:rPr lang="en-US" sz="3800" dirty="0" smtClean="0"/>
              <a:t>Questions regarding certain Sensitive Activities which pose reputational risk (munitions, mining, energy, shipping, etc.)</a:t>
            </a:r>
          </a:p>
          <a:p>
            <a:endParaRPr lang="en-US" dirty="0" smtClean="0"/>
          </a:p>
          <a:p>
            <a:r>
              <a:rPr lang="en-US" sz="3800" dirty="0" smtClean="0"/>
              <a:t>Where any Sensitive Activity is found, details are sought to determine the quantity of such business, relative to the issuer’s overall business.  </a:t>
            </a:r>
            <a:r>
              <a:rPr lang="en-US" dirty="0" smtClean="0"/>
              <a:t>(NOTE:  How much is “predominant?”)</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 Summary (cont.)</a:t>
            </a:r>
            <a:endParaRPr lang="en-US" dirty="0"/>
          </a:p>
        </p:txBody>
      </p:sp>
      <p:sp>
        <p:nvSpPr>
          <p:cNvPr id="3" name="Content Placeholder 2"/>
          <p:cNvSpPr>
            <a:spLocks noGrp="1"/>
          </p:cNvSpPr>
          <p:nvPr>
            <p:ph idx="1"/>
          </p:nvPr>
        </p:nvSpPr>
        <p:spPr>
          <a:xfrm>
            <a:off x="381000" y="1600200"/>
            <a:ext cx="8305800" cy="4953000"/>
          </a:xfrm>
        </p:spPr>
        <p:txBody>
          <a:bodyPr>
            <a:normAutofit fontScale="77500" lnSpcReduction="20000"/>
          </a:bodyPr>
          <a:lstStyle/>
          <a:p>
            <a:r>
              <a:rPr lang="en-US" dirty="0"/>
              <a:t>Further questions regarding the Issuer’s Compliance policies, procedures and reporting</a:t>
            </a:r>
          </a:p>
          <a:p>
            <a:pPr lvl="1"/>
            <a:r>
              <a:rPr lang="en-US" dirty="0" smtClean="0"/>
              <a:t>Have </a:t>
            </a:r>
            <a:r>
              <a:rPr lang="en-US" dirty="0"/>
              <a:t>proactive </a:t>
            </a:r>
            <a:r>
              <a:rPr lang="en-US" dirty="0" smtClean="0"/>
              <a:t>measures </a:t>
            </a:r>
            <a:r>
              <a:rPr lang="en-US" dirty="0"/>
              <a:t>been put into place to avoid sanctioned activity?</a:t>
            </a:r>
          </a:p>
          <a:p>
            <a:pPr lvl="1"/>
            <a:r>
              <a:rPr lang="en-US" dirty="0"/>
              <a:t>Has borrower ever been required to disclose certain activities in SEC documents</a:t>
            </a:r>
            <a:r>
              <a:rPr lang="en-US" dirty="0" smtClean="0"/>
              <a:t>?</a:t>
            </a:r>
          </a:p>
          <a:p>
            <a:pPr lvl="1"/>
            <a:endParaRPr lang="en-US" sz="2400" dirty="0"/>
          </a:p>
          <a:p>
            <a:r>
              <a:rPr lang="en-US" dirty="0" smtClean="0"/>
              <a:t>Use of Proceeds questions</a:t>
            </a:r>
          </a:p>
          <a:p>
            <a:pPr lvl="1"/>
            <a:r>
              <a:rPr lang="en-US" dirty="0" smtClean="0"/>
              <a:t>How will the funds be used?</a:t>
            </a:r>
          </a:p>
          <a:p>
            <a:pPr lvl="1"/>
            <a:r>
              <a:rPr lang="en-US" dirty="0" smtClean="0"/>
              <a:t>Is borrower willing to rep that your funds won’t make their way into Sanctioned Countries/Activities?</a:t>
            </a:r>
          </a:p>
          <a:p>
            <a:pPr lvl="1"/>
            <a:r>
              <a:rPr lang="en-US" dirty="0" smtClean="0"/>
              <a:t>Be sure to check the reps in the NPA as well</a:t>
            </a:r>
          </a:p>
          <a:p>
            <a:pPr lvl="1">
              <a:buNone/>
            </a:pPr>
            <a:endParaRPr lang="en-US" sz="1200" dirty="0" smtClean="0"/>
          </a:p>
          <a:p>
            <a:r>
              <a:rPr lang="en-US" dirty="0" smtClean="0"/>
              <a:t>Catch all question—What did we forget?</a:t>
            </a:r>
          </a:p>
          <a:p>
            <a:endParaRPr lang="en-US" sz="1200" dirty="0" smtClean="0"/>
          </a:p>
          <a:p>
            <a:r>
              <a:rPr lang="en-US" dirty="0" smtClean="0"/>
              <a:t>State Restricted Lists &amp; Resources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More feedback still needed</a:t>
            </a:r>
          </a:p>
          <a:p>
            <a:pPr lvl="1"/>
            <a:r>
              <a:rPr lang="en-US" dirty="0" smtClean="0"/>
              <a:t>Missing considerations?</a:t>
            </a:r>
          </a:p>
          <a:p>
            <a:pPr lvl="1"/>
            <a:r>
              <a:rPr lang="en-US" dirty="0" smtClean="0"/>
              <a:t>Balancing </a:t>
            </a:r>
            <a:r>
              <a:rPr lang="en-US" dirty="0" err="1" smtClean="0"/>
              <a:t>fullsome</a:t>
            </a:r>
            <a:r>
              <a:rPr lang="en-US" dirty="0" smtClean="0"/>
              <a:t> disclosure with perceived burden. </a:t>
            </a:r>
            <a:r>
              <a:rPr lang="en-US" dirty="0"/>
              <a:t>(Bankers don’t want a long list</a:t>
            </a:r>
            <a:r>
              <a:rPr lang="en-US" dirty="0" smtClean="0"/>
              <a:t>.)  </a:t>
            </a:r>
            <a:r>
              <a:rPr lang="en-US" dirty="0" smtClean="0"/>
              <a:t>Simplification </a:t>
            </a:r>
            <a:r>
              <a:rPr lang="en-US" dirty="0" smtClean="0"/>
              <a:t>ideas</a:t>
            </a:r>
            <a:r>
              <a:rPr lang="en-US" dirty="0" smtClean="0"/>
              <a:t>?  </a:t>
            </a:r>
          </a:p>
          <a:p>
            <a:pPr lvl="1"/>
            <a:endParaRPr lang="en-US" sz="1800" dirty="0" smtClean="0"/>
          </a:p>
          <a:p>
            <a:r>
              <a:rPr lang="en-US" dirty="0" smtClean="0"/>
              <a:t>Committee will work on 3</a:t>
            </a:r>
            <a:r>
              <a:rPr lang="en-US" baseline="30000" dirty="0" smtClean="0"/>
              <a:t>rd</a:t>
            </a:r>
            <a:r>
              <a:rPr lang="en-US" dirty="0" smtClean="0"/>
              <a:t> Draft</a:t>
            </a:r>
          </a:p>
          <a:p>
            <a:pPr lvl="1"/>
            <a:r>
              <a:rPr lang="en-US" dirty="0" smtClean="0"/>
              <a:t>Send </a:t>
            </a:r>
            <a:r>
              <a:rPr lang="en-US" dirty="0" smtClean="0"/>
              <a:t>to Bingham for review, before final review with PPIA and ACIC?</a:t>
            </a:r>
          </a:p>
          <a:p>
            <a:pPr lvl="1"/>
            <a:endParaRPr lang="en-US" dirty="0" smtClean="0"/>
          </a:p>
          <a:p>
            <a:r>
              <a:rPr lang="en-US" dirty="0" smtClean="0"/>
              <a:t>Send to investment bankers for review</a:t>
            </a:r>
          </a:p>
          <a:p>
            <a:pPr lvl="1"/>
            <a:r>
              <a:rPr lang="en-US" dirty="0" smtClean="0"/>
              <a:t>Goal is to include as standard due diligence item to be submitted consistently on </a:t>
            </a:r>
            <a:r>
              <a:rPr lang="en-US" dirty="0" err="1" smtClean="0"/>
              <a:t>Intralinks</a:t>
            </a:r>
            <a:endParaRPr lang="en-US" dirty="0" smtClean="0"/>
          </a:p>
          <a:p>
            <a:pPr lvl="1"/>
            <a:r>
              <a:rPr lang="en-US" dirty="0" smtClean="0"/>
              <a:t>Issue:  What about borrowers who refuse to answer in writing?</a:t>
            </a:r>
          </a:p>
          <a:p>
            <a:pPr lvl="1"/>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TotalTime>
  <Words>643</Words>
  <Application>Microsoft Office PowerPoint</Application>
  <PresentationFormat>On-screen Show (4:3)</PresentationFormat>
  <Paragraphs>91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OFAC Questionnaire</vt:lpstr>
      <vt:lpstr>OFAC Subcommittee</vt:lpstr>
      <vt:lpstr>Why Are OFAC-type Questions Important?</vt:lpstr>
      <vt:lpstr>Drafting Process—1st Draft</vt:lpstr>
      <vt:lpstr>Drafting Process—2nd Draft</vt:lpstr>
      <vt:lpstr>Questionnaire Summary</vt:lpstr>
      <vt:lpstr>Questionnaire Summary (cont.)</vt:lpstr>
      <vt:lpstr>Questionnaire Summary (cont.)</vt:lpstr>
      <vt:lpstr>Next Steps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MikeSasha</dc:creator>
  <cp:lastModifiedBy>Kamper, Sasha</cp:lastModifiedBy>
  <cp:revision>21</cp:revision>
  <dcterms:created xsi:type="dcterms:W3CDTF">2014-06-04T00:01:54Z</dcterms:created>
  <dcterms:modified xsi:type="dcterms:W3CDTF">2014-06-05T12:40:40Z</dcterms:modified>
</cp:coreProperties>
</file>